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Marcellus"/>
      <p:regular r:id="rId14"/>
    </p:embeddedFont>
    <p:embeddedFont>
      <p:font typeface="Montserra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regular.fntdata"/><Relationship Id="rId14" Type="http://schemas.openxmlformats.org/officeDocument/2006/relationships/font" Target="fonts/Marcellus-regular.fntdata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2"/>
          <p:cNvSpPr/>
          <p:nvPr/>
        </p:nvSpPr>
        <p:spPr>
          <a:xfrm>
            <a:off x="6280190" y="2870121"/>
            <a:ext cx="7556421" cy="1483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450"/>
              <a:buFont typeface="Marcellus"/>
              <a:buNone/>
            </a:pPr>
            <a:r>
              <a:rPr b="0" i="0" lang="en-US" sz="44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Real-Life Examples for Module 7 (Part 1)</a:t>
            </a:r>
            <a:endParaRPr b="0" i="0" sz="4450" u="none" cap="none" strike="noStrike"/>
          </a:p>
        </p:txBody>
      </p:sp>
      <p:sp>
        <p:nvSpPr>
          <p:cNvPr id="45" name="Google Shape;45;p12"/>
          <p:cNvSpPr/>
          <p:nvPr/>
        </p:nvSpPr>
        <p:spPr>
          <a:xfrm>
            <a:off x="6280190" y="4432935"/>
            <a:ext cx="5786199" cy="370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Making ML Preprocessing Easy and Relatable</a:t>
            </a:r>
            <a:endParaRPr b="0" i="0" sz="2200" u="none" cap="none" strike="noStrike"/>
          </a:p>
        </p:txBody>
      </p:sp>
      <p:sp>
        <p:nvSpPr>
          <p:cNvPr id="46" name="Google Shape;46;p12"/>
          <p:cNvSpPr/>
          <p:nvPr/>
        </p:nvSpPr>
        <p:spPr>
          <a:xfrm>
            <a:off x="6280190" y="5101352"/>
            <a:ext cx="7556421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SzPts val="1550"/>
              <a:buFont typeface="Arial"/>
              <a:buNone/>
            </a:pPr>
            <a:r>
              <a:t/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/>
        </p:nvSpPr>
        <p:spPr>
          <a:xfrm>
            <a:off x="554236" y="381000"/>
            <a:ext cx="4956334" cy="51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645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100"/>
              <a:buFont typeface="Marcellus"/>
              <a:buNone/>
            </a:pPr>
            <a:r>
              <a:rPr b="0" i="0" lang="en-US" sz="3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Why Preprocessing Matters</a:t>
            </a:r>
            <a:endParaRPr b="0" i="0" sz="3100" u="none" cap="none" strike="noStrike"/>
          </a:p>
        </p:txBody>
      </p:sp>
      <p:sp>
        <p:nvSpPr>
          <p:cNvPr id="53" name="Google Shape;53;p13"/>
          <p:cNvSpPr/>
          <p:nvPr/>
        </p:nvSpPr>
        <p:spPr>
          <a:xfrm>
            <a:off x="554236" y="954167"/>
            <a:ext cx="3186946" cy="414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500"/>
              <a:buFont typeface="Marcellus"/>
              <a:buNone/>
            </a:pPr>
            <a:r>
              <a:rPr b="0" i="0" lang="en-US" sz="25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The Biryani Analogy</a:t>
            </a:r>
            <a:endParaRPr b="0" i="0" sz="2500" u="none" cap="none" strike="noStrike"/>
          </a:p>
        </p:txBody>
      </p:sp>
      <p:pic>
        <p:nvPicPr>
          <p:cNvPr descr="preencoded.png"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228" y="1732124"/>
            <a:ext cx="4956351" cy="495633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7491775" y="1714750"/>
            <a:ext cx="40818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1550"/>
              <a:buFont typeface="Marcellus"/>
              <a:buNone/>
            </a:pPr>
            <a:r>
              <a:rPr b="0" i="0" lang="en-US" sz="23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Think About Cooking Biryani</a:t>
            </a:r>
            <a:endParaRPr b="0" i="0" sz="2350" u="none" cap="none" strike="noStrike"/>
          </a:p>
        </p:txBody>
      </p:sp>
      <p:sp>
        <p:nvSpPr>
          <p:cNvPr id="56" name="Google Shape;56;p13"/>
          <p:cNvSpPr/>
          <p:nvPr/>
        </p:nvSpPr>
        <p:spPr>
          <a:xfrm>
            <a:off x="7491770" y="2112050"/>
            <a:ext cx="6592014" cy="360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050"/>
              <a:buFont typeface="Montserrat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Imagine cooking biryani with dirty rice, expired spices, and rotten vegetables. The result will be disappointing. Similarly, an ML model is only as good as the data it's fed.</a:t>
            </a:r>
            <a:endParaRPr b="0" i="0" sz="1850" u="none" cap="none" strike="noStrike"/>
          </a:p>
        </p:txBody>
      </p:sp>
      <p:sp>
        <p:nvSpPr>
          <p:cNvPr id="57" name="Google Shape;57;p13"/>
          <p:cNvSpPr/>
          <p:nvPr/>
        </p:nvSpPr>
        <p:spPr>
          <a:xfrm>
            <a:off x="7491820" y="3739291"/>
            <a:ext cx="6591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050"/>
              <a:buFont typeface="Montserrat"/>
              <a:buNone/>
            </a:pPr>
            <a:r>
              <a:rPr b="1" i="0" lang="en-US" sz="18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Three-Step Process:</a:t>
            </a:r>
            <a:endParaRPr b="0" i="0" sz="18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7491820" y="4044091"/>
            <a:ext cx="6591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050"/>
              <a:buFont typeface="Montserrat"/>
              <a:buNone/>
            </a:pPr>
            <a:r>
              <a:rPr b="1" lang="en-US" sz="1850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Raw, messy data</a:t>
            </a:r>
            <a:r>
              <a:rPr b="0" i="0" lang="en-US" sz="18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n-US" sz="1850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Dirty ingredients</a:t>
            </a:r>
            <a:endParaRPr b="0" i="0" sz="18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7491820" y="4371066"/>
            <a:ext cx="6591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050"/>
              <a:buFont typeface="Montserrat"/>
              <a:buNone/>
            </a:pPr>
            <a:r>
              <a:rPr b="1" i="0" lang="en-US" sz="18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Preprocessing</a:t>
            </a:r>
            <a:r>
              <a:rPr b="0" i="0" lang="en-US" sz="18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n-US" sz="1850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b="0" i="0" lang="en-US" sz="18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ashing, chopping, organizing</a:t>
            </a:r>
            <a:endParaRPr b="0" i="0" sz="1850" u="none" cap="none" strike="noStrike"/>
          </a:p>
        </p:txBody>
      </p:sp>
      <p:sp>
        <p:nvSpPr>
          <p:cNvPr id="60" name="Google Shape;60;p13"/>
          <p:cNvSpPr/>
          <p:nvPr/>
        </p:nvSpPr>
        <p:spPr>
          <a:xfrm>
            <a:off x="7491820" y="4698041"/>
            <a:ext cx="6591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050"/>
              <a:buFont typeface="Montserrat"/>
              <a:buNone/>
            </a:pPr>
            <a:r>
              <a:rPr b="1" i="0" lang="en-US" sz="18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ML model</a:t>
            </a:r>
            <a:r>
              <a:rPr b="0" i="0" lang="en-US" sz="18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n-US" sz="1850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0" i="0" lang="en-US" sz="18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he actual cooking</a:t>
            </a:r>
            <a:endParaRPr b="0" i="0" sz="1850" u="none" cap="none" strike="noStrike"/>
          </a:p>
        </p:txBody>
      </p:sp>
      <p:sp>
        <p:nvSpPr>
          <p:cNvPr id="61" name="Google Shape;61;p13"/>
          <p:cNvSpPr/>
          <p:nvPr/>
        </p:nvSpPr>
        <p:spPr>
          <a:xfrm>
            <a:off x="432436" y="6930766"/>
            <a:ext cx="13521900" cy="546900"/>
          </a:xfrm>
          <a:prstGeom prst="roundRect">
            <a:avLst>
              <a:gd fmla="val 10640" name="adj"/>
            </a:avLst>
          </a:prstGeom>
          <a:solidFill>
            <a:srgbClr val="FFD1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2" name="Google Shape;6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906" y="7119718"/>
            <a:ext cx="173117" cy="13847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882492" y="7103764"/>
            <a:ext cx="129333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ontserrat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Key Takeaway:</a:t>
            </a:r>
            <a:r>
              <a:rPr b="0" i="0" lang="en-US" sz="10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Garbage in, garbage out. Clean data is the foundation of any successful machine learning project.</a:t>
            </a:r>
            <a:endParaRPr b="0" i="0" sz="10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793790" y="1527453"/>
            <a:ext cx="7660362" cy="741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450"/>
              <a:buFont typeface="Marcellus"/>
              <a:buNone/>
            </a:pPr>
            <a:r>
              <a:rPr b="0" i="0" lang="en-US" sz="44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Understanding Missing Values</a:t>
            </a:r>
            <a:endParaRPr b="0" i="0" sz="445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793790" y="2348508"/>
            <a:ext cx="6455331" cy="593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985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550"/>
              <a:buFont typeface="Marcellus"/>
              <a:buNone/>
            </a:pPr>
            <a:r>
              <a:rPr b="0" i="0" lang="en-US" sz="35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The Attendance Sheet Problem</a:t>
            </a:r>
            <a:endParaRPr b="0" i="0" sz="35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793790" y="3239572"/>
            <a:ext cx="13042821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Blank cells on an attendance sheet prevent accurate decisions. Without filling these gaps, you can't know who attended or why.</a:t>
            </a:r>
            <a:endParaRPr b="0" i="0" sz="155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793790" y="3720822"/>
            <a:ext cx="13042821" cy="51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faces the same challenge. Missing data, like passenger ages in the Titanic dataset, can break analyses and lead to incorrect predictions if not addressed.</a:t>
            </a:r>
            <a:endParaRPr b="0" i="0" sz="155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793790" y="4460081"/>
            <a:ext cx="4215289" cy="2241947"/>
          </a:xfrm>
          <a:prstGeom prst="roundRect">
            <a:avLst>
              <a:gd fmla="val 3718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1015008" y="4681299"/>
            <a:ext cx="595313" cy="595313"/>
          </a:xfrm>
          <a:prstGeom prst="roundRect">
            <a:avLst>
              <a:gd fmla="val 15358451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5" name="Google Shape;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8719" y="4844891"/>
            <a:ext cx="267891" cy="26789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1015008" y="5474970"/>
            <a:ext cx="2852976" cy="370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The Problem</a:t>
            </a:r>
            <a:endParaRPr b="0" i="0" sz="220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1015008" y="5964793"/>
            <a:ext cx="3772853" cy="51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Blank cells mean incomplete information algorithms can't process.</a:t>
            </a:r>
            <a:endParaRPr b="0" i="0" sz="155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5207437" y="4460081"/>
            <a:ext cx="4215408" cy="2241947"/>
          </a:xfrm>
          <a:prstGeom prst="roundRect">
            <a:avLst>
              <a:gd fmla="val 3718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5428655" y="4681299"/>
            <a:ext cx="595313" cy="595313"/>
          </a:xfrm>
          <a:prstGeom prst="roundRect">
            <a:avLst>
              <a:gd fmla="val 15358451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0" name="Google Shape;8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2366" y="4844891"/>
            <a:ext cx="267891" cy="26789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/>
          <p:nvPr/>
        </p:nvSpPr>
        <p:spPr>
          <a:xfrm>
            <a:off x="5428655" y="5474970"/>
            <a:ext cx="2852976" cy="370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The Solution</a:t>
            </a:r>
            <a:endParaRPr b="0" i="0" sz="2200" u="none" cap="none" strike="noStrike"/>
          </a:p>
        </p:txBody>
      </p:sp>
      <p:sp>
        <p:nvSpPr>
          <p:cNvPr id="82" name="Google Shape;82;p14"/>
          <p:cNvSpPr/>
          <p:nvPr/>
        </p:nvSpPr>
        <p:spPr>
          <a:xfrm>
            <a:off x="5428655" y="5964793"/>
            <a:ext cx="3772972" cy="51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Intelligent strategies fill missing values based on data patterns.</a:t>
            </a:r>
            <a:endParaRPr b="0" i="0" sz="155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9621203" y="4460081"/>
            <a:ext cx="4215289" cy="2241947"/>
          </a:xfrm>
          <a:prstGeom prst="roundRect">
            <a:avLst>
              <a:gd fmla="val 3718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9842421" y="4681299"/>
            <a:ext cx="595313" cy="595313"/>
          </a:xfrm>
          <a:prstGeom prst="roundRect">
            <a:avLst>
              <a:gd fmla="val 15358451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5" name="Google Shape;8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06132" y="4844891"/>
            <a:ext cx="267891" cy="26789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/>
          <p:nvPr/>
        </p:nvSpPr>
        <p:spPr>
          <a:xfrm>
            <a:off x="9842421" y="5474970"/>
            <a:ext cx="2852976" cy="370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The Risk</a:t>
            </a:r>
            <a:endParaRPr b="0" i="0" sz="2200" u="none" cap="none" strike="noStrike"/>
          </a:p>
        </p:txBody>
      </p:sp>
      <p:sp>
        <p:nvSpPr>
          <p:cNvPr id="87" name="Google Shape;87;p14"/>
          <p:cNvSpPr/>
          <p:nvPr/>
        </p:nvSpPr>
        <p:spPr>
          <a:xfrm>
            <a:off x="9842421" y="5964793"/>
            <a:ext cx="3772853" cy="51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Ignoring missing values leads to biased results and unreliable models.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793790" y="1750338"/>
            <a:ext cx="11390114" cy="741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450"/>
              <a:buFont typeface="Marcellus"/>
              <a:buNone/>
            </a:pPr>
            <a:r>
              <a:rPr b="0" i="0" lang="en-US" sz="44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Different Strategies for Filling Missing Values</a:t>
            </a:r>
            <a:endParaRPr b="0" i="0" sz="4450" u="none" cap="none" strike="noStrike"/>
          </a:p>
        </p:txBody>
      </p:sp>
      <p:sp>
        <p:nvSpPr>
          <p:cNvPr id="94" name="Google Shape;94;p15"/>
          <p:cNvSpPr/>
          <p:nvPr/>
        </p:nvSpPr>
        <p:spPr>
          <a:xfrm>
            <a:off x="793790" y="2888933"/>
            <a:ext cx="13042821" cy="51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Handling missing values varies by data type and volume. Like filling forms, some blanks need common answers, others averages, or sometimes, the question is best skipped.</a:t>
            </a:r>
            <a:endParaRPr b="0" i="0" sz="1550" u="none" cap="none" strike="noStrike"/>
          </a:p>
        </p:txBody>
      </p:sp>
      <p:sp>
        <p:nvSpPr>
          <p:cNvPr id="95" name="Google Shape;95;p15"/>
          <p:cNvSpPr/>
          <p:nvPr/>
        </p:nvSpPr>
        <p:spPr>
          <a:xfrm>
            <a:off x="793790" y="3628192"/>
            <a:ext cx="4215289" cy="2851071"/>
          </a:xfrm>
          <a:prstGeom prst="roundRect">
            <a:avLst>
              <a:gd fmla="val 3849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770930" y="3628192"/>
            <a:ext cx="91440" cy="2851071"/>
          </a:xfrm>
          <a:prstGeom prst="roundRect">
            <a:avLst>
              <a:gd fmla="val 91163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1083588" y="3849410"/>
            <a:ext cx="3704273" cy="741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Numeric Data → Use Median</a:t>
            </a:r>
            <a:endParaRPr b="0" i="0" sz="220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1083588" y="4709993"/>
            <a:ext cx="3704273" cy="129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For continuous data (e.g., age, salary), the </a:t>
            </a:r>
            <a:r>
              <a:rPr b="1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median</a:t>
            </a: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is ideal. It's the middle value, less affected by outliers. For instance, if most passengers are 28, use that for missing ages.</a:t>
            </a:r>
            <a:endParaRPr b="0" i="0" sz="1550" u="none" cap="none" strike="noStrike"/>
          </a:p>
        </p:txBody>
      </p:sp>
      <p:sp>
        <p:nvSpPr>
          <p:cNvPr id="99" name="Google Shape;99;p15"/>
          <p:cNvSpPr/>
          <p:nvPr/>
        </p:nvSpPr>
        <p:spPr>
          <a:xfrm>
            <a:off x="5207437" y="3628192"/>
            <a:ext cx="4215408" cy="2851071"/>
          </a:xfrm>
          <a:prstGeom prst="roundRect">
            <a:avLst>
              <a:gd fmla="val 3849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5184577" y="3628192"/>
            <a:ext cx="91440" cy="2851071"/>
          </a:xfrm>
          <a:prstGeom prst="roundRect">
            <a:avLst>
              <a:gd fmla="val 91163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5497235" y="3849410"/>
            <a:ext cx="3704392" cy="741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Categorical Data → Use Mode</a:t>
            </a:r>
            <a:endParaRPr b="0" i="0" sz="2200" u="none" cap="none" strike="noStrike"/>
          </a:p>
        </p:txBody>
      </p:sp>
      <p:sp>
        <p:nvSpPr>
          <p:cNvPr id="102" name="Google Shape;102;p15"/>
          <p:cNvSpPr/>
          <p:nvPr/>
        </p:nvSpPr>
        <p:spPr>
          <a:xfrm>
            <a:off x="5497235" y="4709993"/>
            <a:ext cx="3704392" cy="1548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For categorical data (e.g., embarkation port, gender), use the </a:t>
            </a:r>
            <a:r>
              <a:rPr b="1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mode</a:t>
            </a: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—the most frequent value. If 70% of passengers boarded from Southampton, that's the best imputation for missing port data.</a:t>
            </a:r>
            <a:endParaRPr b="0" i="0" sz="155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9621203" y="3628192"/>
            <a:ext cx="4215289" cy="2851071"/>
          </a:xfrm>
          <a:prstGeom prst="roundRect">
            <a:avLst>
              <a:gd fmla="val 3849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9598343" y="3628192"/>
            <a:ext cx="91440" cy="2851071"/>
          </a:xfrm>
          <a:prstGeom prst="roundRect">
            <a:avLst>
              <a:gd fmla="val 91163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9911001" y="3849410"/>
            <a:ext cx="3704273" cy="741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Too Many Blanks → Drop the Column</a:t>
            </a:r>
            <a:endParaRPr b="0" i="0" sz="2200" u="none" cap="none" strike="noStrike"/>
          </a:p>
        </p:txBody>
      </p:sp>
      <p:sp>
        <p:nvSpPr>
          <p:cNvPr id="106" name="Google Shape;106;p15"/>
          <p:cNvSpPr/>
          <p:nvPr/>
        </p:nvSpPr>
        <p:spPr>
          <a:xfrm>
            <a:off x="9911001" y="4709993"/>
            <a:ext cx="3704273" cy="129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If a column has &gt;50-60% missing values, it's often best to remove it. Such data offers little useful information and can add noise to your model.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F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793790" y="1475423"/>
            <a:ext cx="7964329" cy="741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450"/>
              <a:buFont typeface="Marcellus"/>
              <a:buNone/>
            </a:pPr>
            <a:r>
              <a:rPr b="0" i="0" lang="en-US" sz="44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Encoding Categorical Variables</a:t>
            </a:r>
            <a:endParaRPr b="0" i="0" sz="4450" u="none" cap="none" strike="noStrike"/>
          </a:p>
        </p:txBody>
      </p:sp>
      <p:sp>
        <p:nvSpPr>
          <p:cNvPr id="115" name="Google Shape;115;p16"/>
          <p:cNvSpPr/>
          <p:nvPr/>
        </p:nvSpPr>
        <p:spPr>
          <a:xfrm>
            <a:off x="793790" y="2296477"/>
            <a:ext cx="6735961" cy="593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985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550"/>
              <a:buFont typeface="Marcellus"/>
              <a:buNone/>
            </a:pPr>
            <a:r>
              <a:rPr b="0" i="0" lang="en-US" sz="35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The Canteen Food Token System</a:t>
            </a:r>
            <a:endParaRPr b="0" i="0" sz="3550" u="none" cap="none" strike="noStrike"/>
          </a:p>
        </p:txBody>
      </p:sp>
      <p:sp>
        <p:nvSpPr>
          <p:cNvPr id="116" name="Google Shape;116;p16"/>
          <p:cNvSpPr/>
          <p:nvPr/>
        </p:nvSpPr>
        <p:spPr>
          <a:xfrm>
            <a:off x="793790" y="3187541"/>
            <a:ext cx="6422231" cy="2301597"/>
          </a:xfrm>
          <a:prstGeom prst="roundRect">
            <a:avLst>
              <a:gd fmla="val 3622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816650" y="3210401"/>
            <a:ext cx="6376511" cy="595313"/>
          </a:xfrm>
          <a:prstGeom prst="roundRect">
            <a:avLst>
              <a:gd fmla="val 9395" name="adj"/>
            </a:avLst>
          </a:prstGeom>
          <a:solidFill>
            <a:srgbClr val="FFF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1015008" y="4004072"/>
            <a:ext cx="2852976" cy="370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The Challenge</a:t>
            </a:r>
            <a:endParaRPr b="0" i="0" sz="2200" u="none" cap="none" strike="noStrike"/>
          </a:p>
        </p:txBody>
      </p:sp>
      <p:sp>
        <p:nvSpPr>
          <p:cNvPr id="119" name="Google Shape;119;p16"/>
          <p:cNvSpPr/>
          <p:nvPr/>
        </p:nvSpPr>
        <p:spPr>
          <a:xfrm>
            <a:off x="1015008" y="4493895"/>
            <a:ext cx="5979795" cy="77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models process numbers, but real-world data often uses words (categories, names, etc.). Encoding bridges this gap.</a:t>
            </a:r>
            <a:endParaRPr b="0" i="0" sz="1550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7414379" y="3187541"/>
            <a:ext cx="6422231" cy="2301597"/>
          </a:xfrm>
          <a:prstGeom prst="roundRect">
            <a:avLst>
              <a:gd fmla="val 3622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7437239" y="3210401"/>
            <a:ext cx="6376511" cy="595313"/>
          </a:xfrm>
          <a:prstGeom prst="roundRect">
            <a:avLst>
              <a:gd fmla="val 9395" name="adj"/>
            </a:avLst>
          </a:prstGeom>
          <a:solidFill>
            <a:srgbClr val="FFF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7635597" y="4004072"/>
            <a:ext cx="5979795" cy="77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Consider a canteen token system: Tehari = 1, Chowmein = 2, Polao = 3. These numbers are just labels; Token 3 isn't "better" than Token 1, there's no inherent order or meaning.</a:t>
            </a:r>
            <a:endParaRPr b="0" i="0" sz="1550" u="none" cap="none" strike="noStrike"/>
          </a:p>
        </p:txBody>
      </p:sp>
      <p:sp>
        <p:nvSpPr>
          <p:cNvPr id="123" name="Google Shape;123;p16"/>
          <p:cNvSpPr/>
          <p:nvPr/>
        </p:nvSpPr>
        <p:spPr>
          <a:xfrm>
            <a:off x="793790" y="5712381"/>
            <a:ext cx="13042821" cy="1041678"/>
          </a:xfrm>
          <a:prstGeom prst="roundRect">
            <a:avLst>
              <a:gd fmla="val 8002" name="adj"/>
            </a:avLst>
          </a:prstGeom>
          <a:solidFill>
            <a:srgbClr val="FFD1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4" name="Google Shape;12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148" y="5977176"/>
            <a:ext cx="248007" cy="19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/>
          <p:nvPr/>
        </p:nvSpPr>
        <p:spPr>
          <a:xfrm>
            <a:off x="1438513" y="5960269"/>
            <a:ext cx="12199739" cy="51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Montserrat"/>
              <a:buNone/>
            </a:pPr>
            <a:r>
              <a:rPr b="1" i="0" lang="en-US" sz="15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Critical Insight:</a:t>
            </a:r>
            <a:r>
              <a:rPr b="0" i="0" lang="en-US" sz="15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The codes must not imply a false ranking. Token 3 isn't "better" than Token 1—they're just different options. This distinction is crucial for choosing the right encoding method.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793790" y="1373148"/>
            <a:ext cx="9664541" cy="741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450"/>
              <a:buFont typeface="Marcellus"/>
              <a:buNone/>
            </a:pPr>
            <a:r>
              <a:rPr b="0" i="0" lang="en-US" sz="44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Label Encoding vs. One-Hot Encoding</a:t>
            </a:r>
            <a:endParaRPr b="0" i="0" sz="4450" u="none" cap="none" strike="noStrike"/>
          </a:p>
        </p:txBody>
      </p:sp>
      <p:sp>
        <p:nvSpPr>
          <p:cNvPr id="132" name="Google Shape;132;p17"/>
          <p:cNvSpPr/>
          <p:nvPr/>
        </p:nvSpPr>
        <p:spPr>
          <a:xfrm>
            <a:off x="793790" y="2511742"/>
            <a:ext cx="13042821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Choosing the right encoding method is crucial. A poor choice can lead to incorrect patterns and flawed predictions.</a:t>
            </a:r>
            <a:endParaRPr b="0" i="0" sz="1550" u="none" cap="none" strike="noStrike"/>
          </a:p>
        </p:txBody>
      </p:sp>
      <p:pic>
        <p:nvPicPr>
          <p:cNvPr descr="preencoded.png" id="133" name="Google Shape;1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992993"/>
            <a:ext cx="6521410" cy="79379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/>
          <p:nvPr/>
        </p:nvSpPr>
        <p:spPr>
          <a:xfrm>
            <a:off x="992148" y="3985141"/>
            <a:ext cx="2852976" cy="370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Label Encoding</a:t>
            </a:r>
            <a:endParaRPr b="0" i="0" sz="2200" u="none" cap="none" strike="noStrike"/>
          </a:p>
        </p:txBody>
      </p:sp>
      <p:sp>
        <p:nvSpPr>
          <p:cNvPr id="135" name="Google Shape;135;p17"/>
          <p:cNvSpPr/>
          <p:nvPr/>
        </p:nvSpPr>
        <p:spPr>
          <a:xfrm>
            <a:off x="992148" y="4474964"/>
            <a:ext cx="6124694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1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Best for binary or ordinal categories</a:t>
            </a:r>
            <a:endParaRPr b="0" i="0" sz="1550" u="none" cap="none" strike="noStrike"/>
          </a:p>
        </p:txBody>
      </p:sp>
      <p:sp>
        <p:nvSpPr>
          <p:cNvPr id="136" name="Google Shape;136;p17"/>
          <p:cNvSpPr/>
          <p:nvPr/>
        </p:nvSpPr>
        <p:spPr>
          <a:xfrm>
            <a:off x="992148" y="4852035"/>
            <a:ext cx="6124694" cy="77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Ideal for categories with a clear ranking (ordinal, e.g., Small/Medium/Large) or only two options (binary, e.g., Yes/No). Numbers directly reflect this natural order.</a:t>
            </a:r>
            <a:endParaRPr b="0" i="0" sz="1550" u="none" cap="none" strike="noStrike"/>
          </a:p>
        </p:txBody>
      </p:sp>
      <p:sp>
        <p:nvSpPr>
          <p:cNvPr id="137" name="Google Shape;137;p17"/>
          <p:cNvSpPr/>
          <p:nvPr/>
        </p:nvSpPr>
        <p:spPr>
          <a:xfrm>
            <a:off x="992148" y="5745123"/>
            <a:ext cx="6124694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Binary: Male = 0, Female = 1</a:t>
            </a:r>
            <a:endParaRPr b="0" i="0" sz="1550" u="none" cap="none" strike="noStrike"/>
          </a:p>
        </p:txBody>
      </p:sp>
      <p:sp>
        <p:nvSpPr>
          <p:cNvPr id="138" name="Google Shape;138;p17"/>
          <p:cNvSpPr/>
          <p:nvPr/>
        </p:nvSpPr>
        <p:spPr>
          <a:xfrm>
            <a:off x="992148" y="6072545"/>
            <a:ext cx="6124694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Ordinal: Low = 1, Medium = 2, High = 3</a:t>
            </a:r>
            <a:endParaRPr b="0" i="0" sz="1550" u="none" cap="none" strike="noStrike"/>
          </a:p>
        </p:txBody>
      </p:sp>
      <p:pic>
        <p:nvPicPr>
          <p:cNvPr descr="preencoded.png" id="139" name="Google Shape;13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2992993"/>
            <a:ext cx="6521410" cy="79379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/>
        </p:nvSpPr>
        <p:spPr>
          <a:xfrm>
            <a:off x="7513558" y="3985141"/>
            <a:ext cx="2852976" cy="370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One-Hot Encoding</a:t>
            </a:r>
            <a:endParaRPr b="0" i="0" sz="2200" u="none" cap="none" strike="noStrike"/>
          </a:p>
        </p:txBody>
      </p:sp>
      <p:sp>
        <p:nvSpPr>
          <p:cNvPr id="141" name="Google Shape;141;p17"/>
          <p:cNvSpPr/>
          <p:nvPr/>
        </p:nvSpPr>
        <p:spPr>
          <a:xfrm>
            <a:off x="7513558" y="4474964"/>
            <a:ext cx="6124694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1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Best for nominal categories with no ranking</a:t>
            </a:r>
            <a:endParaRPr b="0" i="0" sz="1550" u="none" cap="none" strike="noStrike"/>
          </a:p>
        </p:txBody>
      </p:sp>
      <p:sp>
        <p:nvSpPr>
          <p:cNvPr id="142" name="Google Shape;142;p17"/>
          <p:cNvSpPr/>
          <p:nvPr/>
        </p:nvSpPr>
        <p:spPr>
          <a:xfrm>
            <a:off x="7513558" y="4852035"/>
            <a:ext cx="6124694" cy="77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Use for categories without a natural order (e.g., cities, colors). It creates separate binary columns for each option, preventing the model from assuming false rankings.</a:t>
            </a:r>
            <a:endParaRPr b="0" i="0" sz="1550" u="none" cap="none" strike="noStrike"/>
          </a:p>
        </p:txBody>
      </p:sp>
      <p:sp>
        <p:nvSpPr>
          <p:cNvPr id="143" name="Google Shape;143;p17"/>
          <p:cNvSpPr/>
          <p:nvPr/>
        </p:nvSpPr>
        <p:spPr>
          <a:xfrm>
            <a:off x="7513558" y="5745123"/>
            <a:ext cx="6124694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Dhaka → [1, 0, 0]</a:t>
            </a:r>
            <a:endParaRPr b="0" i="0" sz="1550" u="none" cap="none" strike="noStrike"/>
          </a:p>
        </p:txBody>
      </p:sp>
      <p:sp>
        <p:nvSpPr>
          <p:cNvPr id="144" name="Google Shape;144;p17"/>
          <p:cNvSpPr/>
          <p:nvPr/>
        </p:nvSpPr>
        <p:spPr>
          <a:xfrm>
            <a:off x="7513558" y="6072545"/>
            <a:ext cx="6124694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Chittagong → [0, 1, 0]</a:t>
            </a:r>
            <a:endParaRPr b="0" i="0" sz="1550" u="none" cap="none" strike="noStrike"/>
          </a:p>
        </p:txBody>
      </p:sp>
      <p:sp>
        <p:nvSpPr>
          <p:cNvPr id="145" name="Google Shape;145;p17"/>
          <p:cNvSpPr/>
          <p:nvPr/>
        </p:nvSpPr>
        <p:spPr>
          <a:xfrm>
            <a:off x="7513558" y="6399967"/>
            <a:ext cx="6124694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Sylhet → [0, 0, 1]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/>
          <p:nvPr/>
        </p:nvSpPr>
        <p:spPr>
          <a:xfrm>
            <a:off x="793790" y="1425654"/>
            <a:ext cx="6778347" cy="741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450"/>
              <a:buFont typeface="Marcellus"/>
              <a:buNone/>
            </a:pPr>
            <a:r>
              <a:rPr b="0" i="0" lang="en-US" sz="44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The Importance of Scaling</a:t>
            </a:r>
            <a:endParaRPr b="0" i="0" sz="4450" u="none" cap="none" strike="noStrike"/>
          </a:p>
        </p:txBody>
      </p:sp>
      <p:sp>
        <p:nvSpPr>
          <p:cNvPr id="152" name="Google Shape;152;p18"/>
          <p:cNvSpPr/>
          <p:nvPr/>
        </p:nvSpPr>
        <p:spPr>
          <a:xfrm>
            <a:off x="793790" y="2246709"/>
            <a:ext cx="8278178" cy="593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985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550"/>
              <a:buFont typeface="Marcellus"/>
              <a:buNone/>
            </a:pPr>
            <a:r>
              <a:rPr b="0" i="0" lang="en-US" sz="35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Salary vs. Height: An Unfair Competition</a:t>
            </a:r>
            <a:endParaRPr b="0" i="0" sz="3550" u="none" cap="none" strike="noStrike"/>
          </a:p>
        </p:txBody>
      </p:sp>
      <p:sp>
        <p:nvSpPr>
          <p:cNvPr id="153" name="Google Shape;153;p18"/>
          <p:cNvSpPr/>
          <p:nvPr/>
        </p:nvSpPr>
        <p:spPr>
          <a:xfrm>
            <a:off x="793790" y="3137773"/>
            <a:ext cx="13042821" cy="51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When analyzing employee data with features like height (150-190 cm) and salary (20,000-700,000 BDT), massive salary numbers can dominate height values. This causes machine learning algorithms to effectively ignore height.</a:t>
            </a:r>
            <a:endParaRPr b="0" i="0" sz="1550" u="none" cap="none" strike="noStrike"/>
          </a:p>
        </p:txBody>
      </p:sp>
      <p:sp>
        <p:nvSpPr>
          <p:cNvPr id="154" name="Google Shape;154;p18"/>
          <p:cNvSpPr/>
          <p:nvPr/>
        </p:nvSpPr>
        <p:spPr>
          <a:xfrm>
            <a:off x="793790" y="3877032"/>
            <a:ext cx="13042821" cy="51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Like a whisper next to a loudspeaker, the algorithm becomes biased towards features with larger numeric ranges, ignoring potentially important smaller ones.</a:t>
            </a:r>
            <a:endParaRPr b="0" i="0" sz="1550" u="none" cap="none" strike="noStrike"/>
          </a:p>
        </p:txBody>
      </p:sp>
      <p:sp>
        <p:nvSpPr>
          <p:cNvPr id="155" name="Google Shape;155;p18"/>
          <p:cNvSpPr/>
          <p:nvPr/>
        </p:nvSpPr>
        <p:spPr>
          <a:xfrm>
            <a:off x="793790" y="4616291"/>
            <a:ext cx="4215289" cy="1706285"/>
          </a:xfrm>
          <a:prstGeom prst="roundRect">
            <a:avLst>
              <a:gd fmla="val 4885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1015008" y="4837509"/>
            <a:ext cx="2852976" cy="370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The Problem</a:t>
            </a:r>
            <a:endParaRPr b="0" i="0" sz="2200" u="none" cap="none" strike="noStrike"/>
          </a:p>
        </p:txBody>
      </p:sp>
      <p:sp>
        <p:nvSpPr>
          <p:cNvPr id="157" name="Google Shape;157;p18"/>
          <p:cNvSpPr/>
          <p:nvPr/>
        </p:nvSpPr>
        <p:spPr>
          <a:xfrm>
            <a:off x="1015008" y="5327332"/>
            <a:ext cx="3772853" cy="77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Different feature scales imbalance models, distorting learning and predictions.</a:t>
            </a:r>
            <a:endParaRPr b="0" i="0" sz="1550" u="none" cap="none" strike="noStrike"/>
          </a:p>
        </p:txBody>
      </p:sp>
      <p:sp>
        <p:nvSpPr>
          <p:cNvPr id="158" name="Google Shape;158;p18"/>
          <p:cNvSpPr/>
          <p:nvPr/>
        </p:nvSpPr>
        <p:spPr>
          <a:xfrm>
            <a:off x="5207437" y="4616291"/>
            <a:ext cx="4215408" cy="1706285"/>
          </a:xfrm>
          <a:prstGeom prst="roundRect">
            <a:avLst>
              <a:gd fmla="val 4885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5428655" y="4837509"/>
            <a:ext cx="2852976" cy="370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The Solution</a:t>
            </a:r>
            <a:endParaRPr b="0" i="0" sz="2200" u="none" cap="none" strike="noStrike"/>
          </a:p>
        </p:txBody>
      </p:sp>
      <p:sp>
        <p:nvSpPr>
          <p:cNvPr id="160" name="Google Shape;160;p18"/>
          <p:cNvSpPr/>
          <p:nvPr/>
        </p:nvSpPr>
        <p:spPr>
          <a:xfrm>
            <a:off x="5428655" y="5327332"/>
            <a:ext cx="3772972" cy="77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Scaling transforms features to comparable ranges, giving each a fair voice.</a:t>
            </a:r>
            <a:endParaRPr b="0" i="0" sz="1550" u="none" cap="none" strike="noStrike"/>
          </a:p>
        </p:txBody>
      </p:sp>
      <p:sp>
        <p:nvSpPr>
          <p:cNvPr id="161" name="Google Shape;161;p18"/>
          <p:cNvSpPr/>
          <p:nvPr/>
        </p:nvSpPr>
        <p:spPr>
          <a:xfrm>
            <a:off x="9621203" y="4616291"/>
            <a:ext cx="4215289" cy="1706285"/>
          </a:xfrm>
          <a:prstGeom prst="roundRect">
            <a:avLst>
              <a:gd fmla="val 4885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9842421" y="4837509"/>
            <a:ext cx="2852976" cy="370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The Result</a:t>
            </a:r>
            <a:endParaRPr b="0" i="0" sz="2200" u="none" cap="none" strike="noStrike"/>
          </a:p>
        </p:txBody>
      </p:sp>
      <p:sp>
        <p:nvSpPr>
          <p:cNvPr id="163" name="Google Shape;163;p18"/>
          <p:cNvSpPr/>
          <p:nvPr/>
        </p:nvSpPr>
        <p:spPr>
          <a:xfrm>
            <a:off x="9842421" y="5327332"/>
            <a:ext cx="3772853" cy="51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Better, balanced predictions considering all features appropriately.</a:t>
            </a:r>
            <a:endParaRPr b="0" i="0" sz="1550" u="none" cap="none" strike="noStrike"/>
          </a:p>
        </p:txBody>
      </p:sp>
      <p:sp>
        <p:nvSpPr>
          <p:cNvPr id="164" name="Google Shape;164;p18"/>
          <p:cNvSpPr/>
          <p:nvPr/>
        </p:nvSpPr>
        <p:spPr>
          <a:xfrm>
            <a:off x="793790" y="6545818"/>
            <a:ext cx="13042821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highlight>
                  <a:srgbClr val="FF954F"/>
                </a:highlight>
                <a:latin typeface="Montserrat"/>
                <a:ea typeface="Montserrat"/>
                <a:cs typeface="Montserrat"/>
                <a:sym typeface="Montserrat"/>
              </a:rPr>
              <a:t>Remember:</a:t>
            </a: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Scaling doesn't change data relationships—it just helps the model see them clearly, undistracted by large numbers.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/>
          <p:nvPr/>
        </p:nvSpPr>
        <p:spPr>
          <a:xfrm>
            <a:off x="761405" y="646509"/>
            <a:ext cx="9536192" cy="711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23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300"/>
              <a:buFont typeface="Marcellus"/>
              <a:buNone/>
            </a:pPr>
            <a:r>
              <a:rPr b="0" i="0" lang="en-US" sz="43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When to Choose Each Scaling Method</a:t>
            </a:r>
            <a:endParaRPr b="0" i="0" sz="4300" u="none" cap="none" strike="noStrike"/>
          </a:p>
        </p:txBody>
      </p:sp>
      <p:sp>
        <p:nvSpPr>
          <p:cNvPr id="171" name="Google Shape;171;p19"/>
          <p:cNvSpPr/>
          <p:nvPr/>
        </p:nvSpPr>
        <p:spPr>
          <a:xfrm>
            <a:off x="761405" y="1738670"/>
            <a:ext cx="13107591" cy="494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Selecting the appropriate scaling technique is crucial for optimal model performance. Here’s a practical guide on when to choose StandardScaler, MinMaxScaler, or RobustScaler based on your data characteristics and algorithm requirements.</a:t>
            </a:r>
            <a:endParaRPr b="0" i="0" sz="1450" u="none" cap="none" strike="noStrike"/>
          </a:p>
        </p:txBody>
      </p:sp>
      <p:sp>
        <p:nvSpPr>
          <p:cNvPr id="172" name="Google Shape;172;p19"/>
          <p:cNvSpPr/>
          <p:nvPr/>
        </p:nvSpPr>
        <p:spPr>
          <a:xfrm>
            <a:off x="761405" y="2637830"/>
            <a:ext cx="4014311" cy="8536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37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StandardScaler (Z-score Normalization)</a:t>
            </a:r>
            <a:endParaRPr b="0" i="0" sz="255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761405" y="3681770"/>
            <a:ext cx="4014311" cy="74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Use when data generally follows a normal distribution and you want outliers to retain their influence.</a:t>
            </a:r>
            <a:endParaRPr b="0" i="0" sz="1450" u="none" cap="none" strike="noStrike"/>
          </a:p>
        </p:txBody>
      </p:sp>
      <p:sp>
        <p:nvSpPr>
          <p:cNvPr id="174" name="Google Shape;174;p19"/>
          <p:cNvSpPr/>
          <p:nvPr/>
        </p:nvSpPr>
        <p:spPr>
          <a:xfrm>
            <a:off x="761405" y="4595217"/>
            <a:ext cx="4014311" cy="989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Char char="•"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When to use: Data is normally distributed; algorithms assume normality (e.g., Linear Regression, SVMs, Neural Networks).</a:t>
            </a:r>
            <a:endParaRPr b="0" i="0" sz="1450" u="none" cap="none" strike="noStrike"/>
          </a:p>
        </p:txBody>
      </p:sp>
      <p:sp>
        <p:nvSpPr>
          <p:cNvPr id="175" name="Google Shape;175;p19"/>
          <p:cNvSpPr/>
          <p:nvPr/>
        </p:nvSpPr>
        <p:spPr>
          <a:xfrm>
            <a:off x="761405" y="5651421"/>
            <a:ext cx="4014311" cy="74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Char char="•"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Example: Predicting house prices where extreme values (mansions) are meaningful.</a:t>
            </a:r>
            <a:endParaRPr b="0" i="0" sz="1450" u="none" cap="none" strike="noStrike"/>
          </a:p>
        </p:txBody>
      </p:sp>
      <p:sp>
        <p:nvSpPr>
          <p:cNvPr id="176" name="Google Shape;176;p19"/>
          <p:cNvSpPr/>
          <p:nvPr/>
        </p:nvSpPr>
        <p:spPr>
          <a:xfrm>
            <a:off x="761405" y="6460212"/>
            <a:ext cx="4014311" cy="247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Char char="•"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Preserves outlier information.</a:t>
            </a:r>
            <a:endParaRPr b="0" i="0" sz="1450" u="none" cap="none" strike="noStrike"/>
          </a:p>
        </p:txBody>
      </p:sp>
      <p:sp>
        <p:nvSpPr>
          <p:cNvPr id="177" name="Google Shape;177;p19"/>
          <p:cNvSpPr/>
          <p:nvPr/>
        </p:nvSpPr>
        <p:spPr>
          <a:xfrm>
            <a:off x="761405" y="6774180"/>
            <a:ext cx="4014311" cy="494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Char char="•"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Good default choice for many ML tasks.</a:t>
            </a:r>
            <a:endParaRPr b="0" i="0" sz="1450" u="none" cap="none" strike="noStrike"/>
          </a:p>
        </p:txBody>
      </p:sp>
      <p:sp>
        <p:nvSpPr>
          <p:cNvPr id="178" name="Google Shape;178;p19"/>
          <p:cNvSpPr/>
          <p:nvPr/>
        </p:nvSpPr>
        <p:spPr>
          <a:xfrm>
            <a:off x="5247680" y="2637830"/>
            <a:ext cx="4014311" cy="8536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37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MinMaxScaler (Normalization)</a:t>
            </a:r>
            <a:endParaRPr b="0" i="0" sz="2550" u="none" cap="none" strike="noStrike"/>
          </a:p>
        </p:txBody>
      </p:sp>
      <p:sp>
        <p:nvSpPr>
          <p:cNvPr id="179" name="Google Shape;179;p19"/>
          <p:cNvSpPr/>
          <p:nvPr/>
        </p:nvSpPr>
        <p:spPr>
          <a:xfrm>
            <a:off x="5247680" y="3681770"/>
            <a:ext cx="4014311" cy="1237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Opt for when features need to be constrained within a specific range (usually 0 to 1), beneficial for algorithms sensitive to large inputs or activation functions.</a:t>
            </a:r>
            <a:endParaRPr b="0" i="0" sz="1450" u="none" cap="none" strike="noStrike"/>
          </a:p>
        </p:txBody>
      </p:sp>
      <p:sp>
        <p:nvSpPr>
          <p:cNvPr id="180" name="Google Shape;180;p19"/>
          <p:cNvSpPr/>
          <p:nvPr/>
        </p:nvSpPr>
        <p:spPr>
          <a:xfrm>
            <a:off x="5247680" y="5090041"/>
            <a:ext cx="4014311" cy="74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Char char="•"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When to use: Features must be bounded (e.g., 0-1); neural networks with sigmoid/tanh activations.</a:t>
            </a:r>
            <a:endParaRPr b="0" i="0" sz="1450" u="none" cap="none" strike="noStrike"/>
          </a:p>
        </p:txBody>
      </p:sp>
      <p:sp>
        <p:nvSpPr>
          <p:cNvPr id="181" name="Google Shape;181;p19"/>
          <p:cNvSpPr/>
          <p:nvPr/>
        </p:nvSpPr>
        <p:spPr>
          <a:xfrm>
            <a:off x="5247680" y="5898833"/>
            <a:ext cx="4014311" cy="494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Char char="•"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Example: Image pixel intensities (0-255 scaled to 0-1); user ratings (1-5 stars).</a:t>
            </a:r>
            <a:endParaRPr b="0" i="0" sz="1450" u="none" cap="none" strike="noStrike"/>
          </a:p>
        </p:txBody>
      </p:sp>
      <p:sp>
        <p:nvSpPr>
          <p:cNvPr id="182" name="Google Shape;182;p19"/>
          <p:cNvSpPr/>
          <p:nvPr/>
        </p:nvSpPr>
        <p:spPr>
          <a:xfrm>
            <a:off x="5247680" y="6460212"/>
            <a:ext cx="4014311" cy="494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Char char="•"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Guarantees all values fall within a bounded range.</a:t>
            </a:r>
            <a:endParaRPr b="0" i="0" sz="1450" u="none" cap="none" strike="noStrike"/>
          </a:p>
        </p:txBody>
      </p:sp>
      <p:sp>
        <p:nvSpPr>
          <p:cNvPr id="183" name="Google Shape;183;p19"/>
          <p:cNvSpPr/>
          <p:nvPr/>
        </p:nvSpPr>
        <p:spPr>
          <a:xfrm>
            <a:off x="5247680" y="7021592"/>
            <a:ext cx="4014311" cy="494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Char char="•"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Sensitive to outliers, which can compress the data.</a:t>
            </a:r>
            <a:endParaRPr b="0" i="0" sz="1450" u="none" cap="none" strike="noStrike"/>
          </a:p>
        </p:txBody>
      </p:sp>
      <p:sp>
        <p:nvSpPr>
          <p:cNvPr id="184" name="Google Shape;184;p19"/>
          <p:cNvSpPr/>
          <p:nvPr/>
        </p:nvSpPr>
        <p:spPr>
          <a:xfrm>
            <a:off x="9733955" y="2637830"/>
            <a:ext cx="3283744" cy="42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37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RobustScaler</a:t>
            </a:r>
            <a:endParaRPr b="0" i="0" sz="2550" u="none" cap="none" strike="noStrike"/>
          </a:p>
        </p:txBody>
      </p:sp>
      <p:sp>
        <p:nvSpPr>
          <p:cNvPr id="185" name="Google Shape;185;p19"/>
          <p:cNvSpPr/>
          <p:nvPr/>
        </p:nvSpPr>
        <p:spPr>
          <a:xfrm>
            <a:off x="9733955" y="3254931"/>
            <a:ext cx="4150043" cy="1237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Select when your dataset contains many outliers and you want to minimize their impact. Uses the interquartile range (IQR) and median, making it robust to extreme values.</a:t>
            </a:r>
            <a:endParaRPr b="0" i="0" sz="1450" u="none" cap="none" strike="noStrike"/>
          </a:p>
        </p:txBody>
      </p:sp>
      <p:sp>
        <p:nvSpPr>
          <p:cNvPr id="186" name="Google Shape;186;p19"/>
          <p:cNvSpPr/>
          <p:nvPr/>
        </p:nvSpPr>
        <p:spPr>
          <a:xfrm>
            <a:off x="9733955" y="4663202"/>
            <a:ext cx="4150043" cy="74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Char char="•"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When to use: Data contains significant outliers that should not disproportionately affect scaling.</a:t>
            </a:r>
            <a:endParaRPr b="0" i="0" sz="1450" u="none" cap="none" strike="noStrike"/>
          </a:p>
        </p:txBody>
      </p:sp>
      <p:sp>
        <p:nvSpPr>
          <p:cNvPr id="187" name="Google Shape;187;p19"/>
          <p:cNvSpPr/>
          <p:nvPr/>
        </p:nvSpPr>
        <p:spPr>
          <a:xfrm>
            <a:off x="9733955" y="5471993"/>
            <a:ext cx="4150043" cy="74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Char char="•"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Example: Financial data with extreme income values; sensor readings with occasional spikes.</a:t>
            </a:r>
            <a:endParaRPr b="0" i="0" sz="1450" u="none" cap="none" strike="noStrike"/>
          </a:p>
        </p:txBody>
      </p:sp>
      <p:sp>
        <p:nvSpPr>
          <p:cNvPr id="188" name="Google Shape;188;p19"/>
          <p:cNvSpPr/>
          <p:nvPr/>
        </p:nvSpPr>
        <p:spPr>
          <a:xfrm>
            <a:off x="9733955" y="6280785"/>
            <a:ext cx="4150043" cy="494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Char char="•"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Effective with outliers, using median and IQR.</a:t>
            </a:r>
            <a:endParaRPr b="0" i="0" sz="1450" u="none" cap="none" strike="noStrike"/>
          </a:p>
        </p:txBody>
      </p:sp>
      <p:sp>
        <p:nvSpPr>
          <p:cNvPr id="189" name="Google Shape;189;p19"/>
          <p:cNvSpPr/>
          <p:nvPr/>
        </p:nvSpPr>
        <p:spPr>
          <a:xfrm>
            <a:off x="9733955" y="6842165"/>
            <a:ext cx="4150043" cy="494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Char char="•"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Does not force data into a specific range.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/>
          <p:nvPr/>
        </p:nvSpPr>
        <p:spPr>
          <a:xfrm>
            <a:off x="689610" y="777954"/>
            <a:ext cx="5576530" cy="644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87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900"/>
              <a:buFont typeface="Marcellus"/>
              <a:buNone/>
            </a:pPr>
            <a:r>
              <a:rPr b="0" i="0" lang="en-US" sz="39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Wrapping It All Together</a:t>
            </a:r>
            <a:endParaRPr b="0" i="0" sz="3900" u="none" cap="none" strike="noStrike"/>
          </a:p>
        </p:txBody>
      </p:sp>
      <p:sp>
        <p:nvSpPr>
          <p:cNvPr id="196" name="Google Shape;196;p20"/>
          <p:cNvSpPr/>
          <p:nvPr/>
        </p:nvSpPr>
        <p:spPr>
          <a:xfrm>
            <a:off x="689610" y="1680805"/>
            <a:ext cx="12212360" cy="1288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87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7800"/>
              <a:buFont typeface="Marcellus"/>
              <a:buNone/>
            </a:pPr>
            <a:r>
              <a:rPr b="0" i="0" lang="en-US" sz="78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Real life makes ML intuitive</a:t>
            </a:r>
            <a:endParaRPr b="0" i="0" sz="7800" u="none" cap="none" strike="noStrike"/>
          </a:p>
        </p:txBody>
      </p:sp>
      <p:sp>
        <p:nvSpPr>
          <p:cNvPr id="197" name="Google Shape;197;p20"/>
          <p:cNvSpPr/>
          <p:nvPr/>
        </p:nvSpPr>
        <p:spPr>
          <a:xfrm>
            <a:off x="689610" y="3228023"/>
            <a:ext cx="13251180" cy="44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62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Preprocessing machine learning data can be intuitive. By linking concepts to everyday tasks—like cooking biryani, managing attendance, or balancing scales—the logic clarifies. These are common-sense solutions, not abstract technical steps.</a:t>
            </a:r>
            <a:endParaRPr b="0" i="0" sz="1350" u="none" cap="none" strike="noStrike"/>
          </a:p>
        </p:txBody>
      </p:sp>
      <p:sp>
        <p:nvSpPr>
          <p:cNvPr id="198" name="Google Shape;198;p20"/>
          <p:cNvSpPr/>
          <p:nvPr/>
        </p:nvSpPr>
        <p:spPr>
          <a:xfrm>
            <a:off x="689584" y="3870125"/>
            <a:ext cx="4449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62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50"/>
              <a:buFont typeface="Marcellus"/>
              <a:buNone/>
            </a:pPr>
            <a:r>
              <a:rPr b="0" i="0" lang="en-US" sz="13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b="0" i="0" sz="1350" u="none" cap="none" strike="noStrike"/>
          </a:p>
        </p:txBody>
      </p:sp>
      <p:sp>
        <p:nvSpPr>
          <p:cNvPr id="199" name="Google Shape;199;p20"/>
          <p:cNvSpPr/>
          <p:nvPr/>
        </p:nvSpPr>
        <p:spPr>
          <a:xfrm>
            <a:off x="689610" y="4148852"/>
            <a:ext cx="6539389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689610" y="4280773"/>
            <a:ext cx="2478286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205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950"/>
              <a:buFont typeface="Marcellus"/>
              <a:buNone/>
            </a:pPr>
            <a:r>
              <a:rPr b="0" i="0" lang="en-US" sz="19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Clean Your Data</a:t>
            </a:r>
            <a:endParaRPr b="0" i="0" sz="1950" u="none" cap="none" strike="noStrike"/>
          </a:p>
        </p:txBody>
      </p:sp>
      <p:sp>
        <p:nvSpPr>
          <p:cNvPr id="201" name="Google Shape;201;p20"/>
          <p:cNvSpPr/>
          <p:nvPr/>
        </p:nvSpPr>
        <p:spPr>
          <a:xfrm>
            <a:off x="689610" y="4706303"/>
            <a:ext cx="6539389" cy="2240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62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Handle missing values (median, mode, or deletion).</a:t>
            </a:r>
            <a:endParaRPr b="0" i="0" sz="1350" u="none" cap="none" strike="noStrike"/>
          </a:p>
        </p:txBody>
      </p:sp>
      <p:sp>
        <p:nvSpPr>
          <p:cNvPr id="202" name="Google Shape;202;p20"/>
          <p:cNvSpPr/>
          <p:nvPr/>
        </p:nvSpPr>
        <p:spPr>
          <a:xfrm>
            <a:off x="7401398" y="3870125"/>
            <a:ext cx="535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62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50"/>
              <a:buFont typeface="Marcellus"/>
              <a:buNone/>
            </a:pPr>
            <a:r>
              <a:rPr b="0" i="0" lang="en-US" sz="13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b="0" i="0" sz="1350" u="none" cap="none" strike="noStrike"/>
          </a:p>
        </p:txBody>
      </p:sp>
      <p:sp>
        <p:nvSpPr>
          <p:cNvPr id="203" name="Google Shape;203;p20"/>
          <p:cNvSpPr/>
          <p:nvPr/>
        </p:nvSpPr>
        <p:spPr>
          <a:xfrm>
            <a:off x="7401401" y="4148852"/>
            <a:ext cx="6539389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7401401" y="4280773"/>
            <a:ext cx="2478286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205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950"/>
              <a:buFont typeface="Marcellus"/>
              <a:buNone/>
            </a:pPr>
            <a:r>
              <a:rPr b="0" i="0" lang="en-US" sz="19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Convert to Numbers</a:t>
            </a:r>
            <a:endParaRPr b="0" i="0" sz="1950" u="none" cap="none" strike="noStrike"/>
          </a:p>
        </p:txBody>
      </p:sp>
      <p:sp>
        <p:nvSpPr>
          <p:cNvPr id="205" name="Google Shape;205;p20"/>
          <p:cNvSpPr/>
          <p:nvPr/>
        </p:nvSpPr>
        <p:spPr>
          <a:xfrm>
            <a:off x="7401401" y="4706303"/>
            <a:ext cx="6539389" cy="2240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62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Encode data using appropriate techniques.</a:t>
            </a:r>
            <a:endParaRPr b="0" i="0" sz="1350" u="none" cap="none" strike="noStrike"/>
          </a:p>
        </p:txBody>
      </p:sp>
      <p:sp>
        <p:nvSpPr>
          <p:cNvPr id="206" name="Google Shape;206;p20"/>
          <p:cNvSpPr/>
          <p:nvPr/>
        </p:nvSpPr>
        <p:spPr>
          <a:xfrm>
            <a:off x="689578" y="5232075"/>
            <a:ext cx="535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62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50"/>
              <a:buFont typeface="Marcellus"/>
              <a:buNone/>
            </a:pPr>
            <a:r>
              <a:rPr b="0" i="0" lang="en-US" sz="13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b="0" i="0" sz="1350" u="none" cap="none" strike="noStrike"/>
          </a:p>
        </p:txBody>
      </p:sp>
      <p:sp>
        <p:nvSpPr>
          <p:cNvPr id="207" name="Google Shape;207;p20"/>
          <p:cNvSpPr/>
          <p:nvPr/>
        </p:nvSpPr>
        <p:spPr>
          <a:xfrm>
            <a:off x="689610" y="5510808"/>
            <a:ext cx="6539389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689610" y="5642729"/>
            <a:ext cx="2478286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205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950"/>
              <a:buFont typeface="Marcellus"/>
              <a:buNone/>
            </a:pPr>
            <a:r>
              <a:rPr b="0" i="0" lang="en-US" sz="19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Scale Your Features</a:t>
            </a:r>
            <a:endParaRPr b="0" i="0" sz="1950" u="none" cap="none" strike="noStrike"/>
          </a:p>
        </p:txBody>
      </p:sp>
      <p:sp>
        <p:nvSpPr>
          <p:cNvPr id="209" name="Google Shape;209;p20"/>
          <p:cNvSpPr/>
          <p:nvPr/>
        </p:nvSpPr>
        <p:spPr>
          <a:xfrm>
            <a:off x="689610" y="6068258"/>
            <a:ext cx="6539389" cy="2240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62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Scale features for comparable ranges.</a:t>
            </a:r>
            <a:endParaRPr b="0" i="0" sz="1350" u="none" cap="none" strike="noStrike"/>
          </a:p>
        </p:txBody>
      </p:sp>
      <p:sp>
        <p:nvSpPr>
          <p:cNvPr id="210" name="Google Shape;210;p20"/>
          <p:cNvSpPr/>
          <p:nvPr/>
        </p:nvSpPr>
        <p:spPr>
          <a:xfrm>
            <a:off x="7401398" y="5232075"/>
            <a:ext cx="535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62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50"/>
              <a:buFont typeface="Marcellus"/>
              <a:buNone/>
            </a:pPr>
            <a:r>
              <a:rPr b="0" i="0" lang="en-US" sz="13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04</a:t>
            </a:r>
            <a:endParaRPr b="0" i="0" sz="1350" u="none" cap="none" strike="noStrike"/>
          </a:p>
        </p:txBody>
      </p:sp>
      <p:sp>
        <p:nvSpPr>
          <p:cNvPr id="211" name="Google Shape;211;p20"/>
          <p:cNvSpPr/>
          <p:nvPr/>
        </p:nvSpPr>
        <p:spPr>
          <a:xfrm>
            <a:off x="7401401" y="5510808"/>
            <a:ext cx="6539389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0"/>
          <p:cNvSpPr/>
          <p:nvPr/>
        </p:nvSpPr>
        <p:spPr>
          <a:xfrm>
            <a:off x="7401401" y="5642729"/>
            <a:ext cx="2478286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205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950"/>
              <a:buFont typeface="Marcellus"/>
              <a:buNone/>
            </a:pPr>
            <a:r>
              <a:rPr b="0" i="0" lang="en-US" sz="19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Build Your Model</a:t>
            </a:r>
            <a:endParaRPr b="0" i="0" sz="1950" u="none" cap="none" strike="noStrike"/>
          </a:p>
        </p:txBody>
      </p:sp>
      <p:sp>
        <p:nvSpPr>
          <p:cNvPr id="213" name="Google Shape;213;p20"/>
          <p:cNvSpPr/>
          <p:nvPr/>
        </p:nvSpPr>
        <p:spPr>
          <a:xfrm>
            <a:off x="7401401" y="6068258"/>
            <a:ext cx="6539389" cy="2240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62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With prepared data, models learn real patterns.</a:t>
            </a:r>
            <a:endParaRPr b="0" i="0" sz="1350" u="none" cap="none" strike="noStrike"/>
          </a:p>
        </p:txBody>
      </p:sp>
      <p:sp>
        <p:nvSpPr>
          <p:cNvPr id="214" name="Google Shape;214;p20"/>
          <p:cNvSpPr/>
          <p:nvPr/>
        </p:nvSpPr>
        <p:spPr>
          <a:xfrm>
            <a:off x="948214" y="6809542"/>
            <a:ext cx="12992576" cy="44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62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"Clean data is half the model."</a:t>
            </a:r>
            <a:r>
              <a:rPr b="0" i="0" lang="en-US" sz="13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Understanding your data's 'why' is more valuable than memorizing 'how'. Focus on the purpose of each preprocessing step, and the execution will follow.</a:t>
            </a:r>
            <a:endParaRPr b="0" i="0" sz="1350" u="none" cap="none" strike="noStrike"/>
          </a:p>
        </p:txBody>
      </p:sp>
      <p:sp>
        <p:nvSpPr>
          <p:cNvPr id="215" name="Google Shape;215;p20"/>
          <p:cNvSpPr/>
          <p:nvPr/>
        </p:nvSpPr>
        <p:spPr>
          <a:xfrm>
            <a:off x="689610" y="6615589"/>
            <a:ext cx="22860" cy="836057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